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2" r:id="rId4"/>
    <p:sldId id="276" r:id="rId5"/>
    <p:sldId id="274" r:id="rId6"/>
    <p:sldId id="278" r:id="rId7"/>
    <p:sldId id="281" r:id="rId8"/>
    <p:sldId id="279" r:id="rId9"/>
    <p:sldId id="280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2A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7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12/13/2016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tritthart@boku.ac.at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://www.wau.boku.ac.at/en/iwhw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.png"/><Relationship Id="rId4" Type="http://schemas.openxmlformats.org/officeDocument/2006/relationships/hyperlink" Target="mailto:kurt.glock@boku.ac.a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hyperlink" Target="http://www.rali.boku.ac.at/rali.html" TargetMode="External"/><Relationship Id="rId26" Type="http://schemas.openxmlformats.org/officeDocument/2006/relationships/hyperlink" Target="http://www.wabo.boku.ac.at/start.html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12.png"/><Relationship Id="rId34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hyperlink" Target="http://www.chemie.boku.ac.at/134.html" TargetMode="Externa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hyperlink" Target="http://www.dlwt.boku.ac.at/dlwt.html" TargetMode="External"/><Relationship Id="rId20" Type="http://schemas.openxmlformats.org/officeDocument/2006/relationships/hyperlink" Target="http://www.wiso.boku.ac.at/sowire.html" TargetMode="Externa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tec.boku.ac.at/133.html" TargetMode="External"/><Relationship Id="rId11" Type="http://schemas.openxmlformats.org/officeDocument/2006/relationships/image" Target="../media/image7.png"/><Relationship Id="rId24" Type="http://schemas.openxmlformats.org/officeDocument/2006/relationships/hyperlink" Target="http://www.baunat.boku.ac.at/129.html" TargetMode="External"/><Relationship Id="rId32" Type="http://schemas.openxmlformats.org/officeDocument/2006/relationships/hyperlink" Target="http://www.dagz.boku.ac.at/dagz.html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hyperlink" Target="http://www.dnw.boku.ac.at/124.html" TargetMode="External"/><Relationship Id="rId10" Type="http://schemas.openxmlformats.org/officeDocument/2006/relationships/hyperlink" Target="http://www.nano.boku.ac.at/dnbt.html" TargetMode="External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hyperlink" Target="http://www.map.boku.ac.at/127.html" TargetMode="External"/><Relationship Id="rId9" Type="http://schemas.openxmlformats.org/officeDocument/2006/relationships/image" Target="../media/image6.png"/><Relationship Id="rId14" Type="http://schemas.openxmlformats.org/officeDocument/2006/relationships/hyperlink" Target="http://www.dib.boku.ac.at/dib.html" TargetMode="External"/><Relationship Id="rId22" Type="http://schemas.openxmlformats.org/officeDocument/2006/relationships/hyperlink" Target="http://www.nas.boku.ac.at/125.html" TargetMode="External"/><Relationship Id="rId27" Type="http://schemas.openxmlformats.org/officeDocument/2006/relationships/image" Target="../media/image15.png"/><Relationship Id="rId30" Type="http://schemas.openxmlformats.org/officeDocument/2006/relationships/hyperlink" Target="http://www.ifa-tulln.boku.ac.at/122.html" TargetMode="External"/><Relationship Id="rId35" Type="http://schemas.openxmlformats.org/officeDocument/2006/relationships/image" Target="../media/image20.png"/><Relationship Id="rId8" Type="http://schemas.openxmlformats.org/officeDocument/2006/relationships/hyperlink" Target="http://www.wau.boku.ac.at/wau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1371600"/>
          </a:xfrm>
        </p:spPr>
        <p:txBody>
          <a:bodyPr>
            <a:normAutofit fontScale="92500" lnSpcReduction="10000"/>
          </a:bodyPr>
          <a:lstStyle/>
          <a:p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Introduction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of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University </a:t>
            </a:r>
            <a:b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well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b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role</a:t>
            </a:r>
            <a:r>
              <a:rPr lang="de-A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in </a:t>
            </a:r>
            <a:r>
              <a:rPr lang="de-AT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NatRisk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Priv.-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Doz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 DI Dr. Michael Tritthart</a:t>
            </a:r>
            <a:endParaRPr lang="sr-Latn-BA" sz="1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Natural Resources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Life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Sciences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BOKU, Vienna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4953000"/>
            <a:ext cx="7772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Kick-off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meeting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/ 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16</a:t>
            </a:r>
            <a:r>
              <a:rPr lang="de-AT" sz="1800" baseline="30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December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2016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4" descr="BOKU_IWHW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35258"/>
          <a:stretch>
            <a:fillRect/>
          </a:stretch>
        </p:blipFill>
        <p:spPr bwMode="auto">
          <a:xfrm>
            <a:off x="3929289" y="3657600"/>
            <a:ext cx="1328511" cy="13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9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Contact information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s-Latn-BA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University of Natural Resources and Life Sciences Vienna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(BOKU)</a:t>
            </a:r>
            <a:endParaRPr lang="bs-Latn-BA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bs-Latn-BA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Department of Water, Atmosphere and Environment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(WAU)</a:t>
            </a:r>
          </a:p>
          <a:p>
            <a:pPr marL="0" indent="0">
              <a:buNone/>
            </a:pP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Institute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Water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Management,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Hydrology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16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Hydraulic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Engineering (IWHW)</a:t>
            </a: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Find more about IWHW in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002060"/>
                </a:solidFill>
                <a:latin typeface="Book Antiqua" panose="02040602050305030304" pitchFamily="18" charset="0"/>
                <a:hlinkClick r:id="rId2"/>
              </a:rPr>
              <a:t>http://www.wau.boku.ac.at/en/iwhw</a:t>
            </a:r>
            <a:r>
              <a:rPr lang="en-GB" sz="1600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2"/>
              </a:rPr>
              <a:t>/</a:t>
            </a:r>
            <a:endParaRPr lang="en-GB" sz="1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900" u="sng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900" u="sng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Michael Tritthart</a:t>
            </a:r>
            <a:endParaRPr lang="bs-Latn-BA" sz="1900" u="sng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Priv.-</a:t>
            </a:r>
            <a:r>
              <a:rPr lang="de-AT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Doz</a:t>
            </a:r>
            <a:r>
              <a:rPr lang="de-AT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. Dipl.-Ing. </a:t>
            </a:r>
            <a:r>
              <a:rPr lang="de-AT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Dr.techn</a:t>
            </a:r>
            <a:r>
              <a:rPr lang="de-AT" sz="1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de-AT" sz="19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9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E-mail</a:t>
            </a:r>
            <a:r>
              <a:rPr lang="de-AT" sz="1900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de-AT" sz="1900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3"/>
              </a:rPr>
              <a:t>michael.tritthart@boku.ac.at</a:t>
            </a:r>
            <a:endParaRPr lang="de-AT" sz="19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9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Kurt Glock</a:t>
            </a:r>
          </a:p>
          <a:p>
            <a:pPr marL="0" indent="0">
              <a:buNone/>
            </a:pP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Dipl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.-Ing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</a:t>
            </a: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AT" sz="16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E-mail</a:t>
            </a:r>
            <a:r>
              <a:rPr lang="de-AT" sz="1600" dirty="0">
                <a:solidFill>
                  <a:srgbClr val="002060"/>
                </a:solidFill>
                <a:latin typeface="Book Antiqua" panose="02040602050305030304" pitchFamily="18" charset="0"/>
              </a:rPr>
              <a:t>: </a:t>
            </a:r>
            <a:r>
              <a:rPr lang="de-AT" sz="1600" dirty="0" smtClean="0">
                <a:solidFill>
                  <a:srgbClr val="002060"/>
                </a:solidFill>
                <a:latin typeface="Book Antiqua" panose="02040602050305030304" pitchFamily="18" charset="0"/>
                <a:hlinkClick r:id="rId4"/>
              </a:rPr>
              <a:t>kurt.glock@boku.ac.at</a:t>
            </a:r>
            <a:endParaRPr lang="de-AT" sz="1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AT" sz="16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00200"/>
            <a:ext cx="126365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1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Mission Statement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BOKU – University </a:t>
            </a: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Natural Resources </a:t>
            </a: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Life </a:t>
            </a: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Sciences</a:t>
            </a:r>
            <a: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Vienna</a:t>
            </a:r>
          </a:p>
          <a:p>
            <a:pPr marL="0" indent="0">
              <a:buNone/>
            </a:pPr>
            <a:endParaRPr lang="de-AT" sz="12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„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It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is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BOKU´s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core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competence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to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b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research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impart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knowledge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b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sustainably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using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natural</a:t>
            </a:r>
            <a:r>
              <a:rPr lang="de-AT" sz="3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resources</a:t>
            </a:r>
            <a:r>
              <a:rPr lang="de-AT" sz="3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thus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providing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options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to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safeguard</a:t>
            </a:r>
            <a:r>
              <a:rPr lang="de-AT" sz="3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natural</a:t>
            </a:r>
            <a:r>
              <a:rPr lang="de-AT" sz="3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resources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Thereby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the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„University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Life“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offers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answers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to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issues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that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affect</a:t>
            </a:r>
            <a:r>
              <a:rPr lang="de-AT" sz="3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the</a:t>
            </a:r>
            <a:r>
              <a:rPr lang="de-AT" sz="3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general</a:t>
            </a:r>
            <a:r>
              <a:rPr lang="de-AT" sz="3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public</a:t>
            </a:r>
            <a:r>
              <a:rPr lang="de-AT" sz="3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that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are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highly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relevant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for</a:t>
            </a:r>
            <a:r>
              <a:rPr lang="de-AT" sz="30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each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b="1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everyone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30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us</a:t>
            </a:r>
            <a:r>
              <a:rPr lang="de-AT" sz="30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.“</a:t>
            </a:r>
            <a:endParaRPr lang="bs-Latn-BA" sz="3000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" name="Picture 14" descr="BOKU_IWHW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52" b="35258"/>
          <a:stretch>
            <a:fillRect/>
          </a:stretch>
        </p:blipFill>
        <p:spPr bwMode="auto">
          <a:xfrm>
            <a:off x="6096000" y="2133600"/>
            <a:ext cx="1484671" cy="148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Facts &amp; Figures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3445"/>
              </p:ext>
            </p:extLst>
          </p:nvPr>
        </p:nvGraphicFramePr>
        <p:xfrm>
          <a:off x="533400" y="3429000"/>
          <a:ext cx="29337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Staff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Scientific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staff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1.069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Non-</a:t>
                      </a:r>
                      <a:r>
                        <a:rPr lang="de-AT" dirty="0" err="1" smtClean="0"/>
                        <a:t>scientific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staff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559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Overall </a:t>
                      </a:r>
                      <a:r>
                        <a:rPr lang="de-AT" dirty="0" err="1" smtClean="0"/>
                        <a:t>staff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1.628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005190"/>
              </p:ext>
            </p:extLst>
          </p:nvPr>
        </p:nvGraphicFramePr>
        <p:xfrm>
          <a:off x="4152900" y="2286000"/>
          <a:ext cx="33909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Students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… </a:t>
                      </a:r>
                      <a:r>
                        <a:rPr lang="de-AT" dirty="0" err="1" smtClean="0"/>
                        <a:t>from</a:t>
                      </a:r>
                      <a:r>
                        <a:rPr lang="de-AT" dirty="0" smtClean="0"/>
                        <a:t> Austria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10.342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… </a:t>
                      </a:r>
                      <a:r>
                        <a:rPr lang="de-AT" baseline="0" dirty="0" err="1" smtClean="0"/>
                        <a:t>from</a:t>
                      </a:r>
                      <a:r>
                        <a:rPr lang="de-AT" baseline="0" dirty="0" smtClean="0"/>
                        <a:t> </a:t>
                      </a:r>
                      <a:r>
                        <a:rPr lang="de-AT" baseline="0" dirty="0" err="1" smtClean="0"/>
                        <a:t>the</a:t>
                      </a:r>
                      <a:r>
                        <a:rPr lang="de-AT" baseline="0" dirty="0" smtClean="0"/>
                        <a:t> EU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1.941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… </a:t>
                      </a:r>
                      <a:r>
                        <a:rPr lang="de-AT" dirty="0" err="1" smtClean="0"/>
                        <a:t>from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third</a:t>
                      </a:r>
                      <a:r>
                        <a:rPr lang="de-AT" dirty="0" smtClean="0"/>
                        <a:t> countries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628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Overall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12.911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008442"/>
              </p:ext>
            </p:extLst>
          </p:nvPr>
        </p:nvGraphicFramePr>
        <p:xfrm>
          <a:off x="4152900" y="4460240"/>
          <a:ext cx="33909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500"/>
                <a:gridCol w="9144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Study </a:t>
                      </a:r>
                      <a:r>
                        <a:rPr lang="de-AT" dirty="0" err="1" smtClean="0"/>
                        <a:t>programs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Bachelor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8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Master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26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err="1" smtClean="0"/>
                        <a:t>PhD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4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Overall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38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59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Organisation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4876800" cy="4800600"/>
          </a:xfrm>
        </p:spPr>
        <p:txBody>
          <a:bodyPr/>
          <a:lstStyle/>
          <a:p>
            <a:r>
              <a:rPr lang="de-AT" sz="2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University(BOKU)</a:t>
            </a:r>
          </a:p>
          <a:p>
            <a:pPr marL="0" indent="0">
              <a:buNone/>
            </a:pPr>
            <a:endParaRPr lang="de-AT" sz="1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1"/>
            <a:r>
              <a:rPr lang="de-AT" sz="20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15 Departments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(Department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Water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Atmosphere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Environment – WAU)</a:t>
            </a:r>
          </a:p>
          <a:p>
            <a:pPr marL="457200" lvl="1" indent="0">
              <a:buNone/>
            </a:pPr>
            <a:endParaRPr lang="de-AT" sz="1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2"/>
            <a:r>
              <a:rPr lang="de-AT" sz="1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66 Institutes</a:t>
            </a:r>
            <a:br>
              <a:rPr lang="de-AT" sz="1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(Institute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Water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Management,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Hydrology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Hydraulic</a:t>
            </a:r>
            <a: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Engineering – IWHW)</a:t>
            </a:r>
            <a:br>
              <a:rPr lang="de-A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de-AT" sz="1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pSp>
        <p:nvGrpSpPr>
          <p:cNvPr id="4" name="Gruppieren 3"/>
          <p:cNvGrpSpPr/>
          <p:nvPr/>
        </p:nvGrpSpPr>
        <p:grpSpPr>
          <a:xfrm>
            <a:off x="414338" y="1751013"/>
            <a:ext cx="4114800" cy="4533900"/>
            <a:chOff x="2514600" y="1162050"/>
            <a:chExt cx="4114800" cy="4533900"/>
          </a:xfrm>
        </p:grpSpPr>
        <p:pic>
          <p:nvPicPr>
            <p:cNvPr id="11" name="Picture 2" descr="H89 Department für Materialwissenschaften und Prozesstechnik">
              <a:hlinkClick r:id="rId4" tooltip="H89 Department für Materialwissenschaften und Prozesstechnik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600" y="4954588"/>
              <a:ext cx="60166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 descr="H79 Department für Biotechnologie">
              <a:hlinkClick r:id="rId6" tooltip="H79 Department für Biotechnologie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963" y="4200525"/>
              <a:ext cx="601662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 descr="H81 Department Wasser-Atmosphäre-Umwelt">
              <a:hlinkClick r:id="rId8" tooltip="H81 Department Wasser-Atmosphäre-Umwelt"/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150" y="4187825"/>
              <a:ext cx="601663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 descr="H80000 Department für Nanobiotechnologie">
              <a:hlinkClick r:id="rId10" tooltip="H80000 Department für Nanobiotechnologie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8" y="3427413"/>
              <a:ext cx="601662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 descr="H77 Department für Chemie">
              <a:hlinkClick r:id="rId12" tooltip="H77 Department für Chemie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300" y="3427413"/>
              <a:ext cx="60166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 descr="H83 Department für Integrative Biologie und Biodiversitätsforschung">
              <a:hlinkClick r:id="rId14" tooltip="H83 Department für Integrative Biologie und Biodiversitätsforschung"/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8" y="4954588"/>
              <a:ext cx="601662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8" descr="H75 Department für Lebensmittelwissenschaften und -technologie">
              <a:hlinkClick r:id="rId16" tooltip="H75 Department für Lebensmittelwissenschaften und -technologie"/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8" y="4954588"/>
              <a:ext cx="601662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H85 Department für Raum, Landschaft und Infrastruktur">
              <a:hlinkClick r:id="rId18" tooltip="H85 Department für Raum, Landschaft und Infrastruktur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1963" y="4954588"/>
              <a:ext cx="601662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0" descr="H73 Department für Wirtschafts- und Sozialwissenschaften">
              <a:hlinkClick r:id="rId20" tooltip="H73 Department für Wirtschafts- und Sozialwissenschaften"/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0600" y="4200525"/>
              <a:ext cx="601663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1" descr="H93 Department für Nachhaltige Agrarsysteme">
              <a:hlinkClick r:id="rId22" tooltip="H93 Department für Nachhaltige Agrarsysteme"/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5775" y="3427413"/>
              <a:ext cx="60166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 descr="H87 Department für Bautechnik und Naturgefahren">
              <a:hlinkClick r:id="rId24" tooltip="H87 Department für Bautechnik und Naturgefahren"/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325" y="3427413"/>
              <a:ext cx="60166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3" descr="H91 Department für Wald- und Bodenwissenschaften">
              <a:hlinkClick r:id="rId26" tooltip="H91 Department für Wald- und Bodenwissenschaften"/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525" y="3427413"/>
              <a:ext cx="601663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4" descr="H95 Department für Nutzpflanzenwissenschaften">
              <a:hlinkClick r:id="rId28" tooltip="H95 Department für Nutzpflanzenwissenschaften"/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588" y="4187825"/>
              <a:ext cx="601662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5" descr="H97 Interuniversitäres Department für Agrarbiotechnologie, IFA-Tulln">
              <a:hlinkClick r:id="rId30" tooltip="H97 Interuniversitäres Department für Agrarbiotechnologie, IFA-Tulln"/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6588" y="4954588"/>
              <a:ext cx="601662" cy="60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6" descr="H94 Department für angewandte Genetik und Zellbiologie (DAGZ)">
              <a:hlinkClick r:id="rId32" tooltip="H94 Department für angewandte Genetik und Zellbiologie (DAGZ)"/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6538" y="4200525"/>
              <a:ext cx="601662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hteck 25"/>
            <p:cNvSpPr>
              <a:spLocks noChangeArrowheads="1"/>
            </p:cNvSpPr>
            <p:nvPr/>
          </p:nvSpPr>
          <p:spPr bwMode="auto">
            <a:xfrm>
              <a:off x="2514600" y="3130550"/>
              <a:ext cx="4114800" cy="2565400"/>
            </a:xfrm>
            <a:prstGeom prst="rect">
              <a:avLst/>
            </a:prstGeom>
            <a:noFill/>
            <a:ln w="381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de-A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kumimoji="1" lang="de-DE" altLang="de-DE" sz="3000">
                <a:solidFill>
                  <a:schemeClr val="tx1"/>
                </a:solidFill>
                <a:latin typeface="Tahoma" pitchFamily="34" charset="0"/>
                <a:cs typeface="Arial" charset="0"/>
              </a:endParaRPr>
            </a:p>
          </p:txBody>
        </p:sp>
        <p:sp>
          <p:nvSpPr>
            <p:cNvPr id="27" name="Gleichschenkliges Dreieck 26"/>
            <p:cNvSpPr>
              <a:spLocks noChangeArrowheads="1"/>
            </p:cNvSpPr>
            <p:nvPr/>
          </p:nvSpPr>
          <p:spPr bwMode="auto">
            <a:xfrm>
              <a:off x="2514600" y="1162050"/>
              <a:ext cx="4114800" cy="1866900"/>
            </a:xfrm>
            <a:prstGeom prst="triangle">
              <a:avLst>
                <a:gd name="adj" fmla="val 49690"/>
              </a:avLst>
            </a:prstGeom>
            <a:noFill/>
            <a:ln w="38100" algn="ctr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defPPr>
                <a:defRPr lang="de-AT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kumimoji="1" lang="de-DE" altLang="de-DE" sz="3000">
                <a:solidFill>
                  <a:schemeClr val="tx1"/>
                </a:solidFill>
                <a:latin typeface="Tahoma" pitchFamily="34" charset="0"/>
                <a:cs typeface="Arial" charset="0"/>
              </a:endParaRPr>
            </a:p>
          </p:txBody>
        </p:sp>
        <p:pic>
          <p:nvPicPr>
            <p:cNvPr id="28" name="Picture 17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4313" y="1770063"/>
              <a:ext cx="1144587" cy="1125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5030788"/>
            <a:ext cx="126365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43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Study programs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Programs</a:t>
            </a:r>
            <a: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with</a:t>
            </a:r>
            <a: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WAU </a:t>
            </a: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responsibility</a:t>
            </a:r>
            <a:endParaRPr lang="de-AT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08852"/>
              </p:ext>
            </p:extLst>
          </p:nvPr>
        </p:nvGraphicFramePr>
        <p:xfrm>
          <a:off x="533400" y="2382520"/>
          <a:ext cx="799338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038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Bachelor</a:t>
                      </a:r>
                      <a:r>
                        <a:rPr lang="de-AT" baseline="0" dirty="0" smtClean="0"/>
                        <a:t> Level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Environmental  Engineering (</a:t>
                      </a:r>
                      <a:r>
                        <a:rPr lang="de-AT" i="1" dirty="0" smtClean="0"/>
                        <a:t>Kulturtechnik und Wasserwirtschaft</a:t>
                      </a:r>
                      <a:r>
                        <a:rPr lang="de-AT" dirty="0" smtClean="0"/>
                        <a:t>)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48%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6854"/>
              </p:ext>
            </p:extLst>
          </p:nvPr>
        </p:nvGraphicFramePr>
        <p:xfrm>
          <a:off x="563880" y="3413760"/>
          <a:ext cx="79629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9900"/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Master Level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Environmental  Engineering (</a:t>
                      </a:r>
                      <a:r>
                        <a:rPr lang="de-AT" i="1" dirty="0" smtClean="0"/>
                        <a:t>Kulturtechnik und Wasserwirtschaft</a:t>
                      </a:r>
                      <a:r>
                        <a:rPr lang="de-AT" dirty="0" smtClean="0"/>
                        <a:t>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44%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Water Management and Environmental Engineering (WMEE)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57%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AT" dirty="0" smtClean="0"/>
                        <a:t>Applied </a:t>
                      </a:r>
                      <a:r>
                        <a:rPr lang="de-AT" dirty="0" err="1" smtClean="0"/>
                        <a:t>Limnology</a:t>
                      </a:r>
                      <a:r>
                        <a:rPr lang="de-AT" dirty="0" smtClean="0"/>
                        <a:t> (MAL)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100%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Natural Resources Management and Ecological Engineering (NARMEE)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38%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Environmental Sciences – Soil, Water and Biodiversity (ENVEURO)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35%</a:t>
                      </a:r>
                      <a:endParaRPr lang="de-A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Alpine Natural Dangers / Watershed Regulation 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smtClean="0"/>
                        <a:t>11%</a:t>
                      </a:r>
                      <a:endParaRPr lang="de-A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17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Research fields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Water</a:t>
            </a:r>
            <a: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management</a:t>
            </a:r>
            <a:r>
              <a:rPr lang="de-AT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Relation </a:t>
            </a:r>
            <a:r>
              <a:rPr lang="en-GB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between water and 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environment, sustainable </a:t>
            </a:r>
            <a:r>
              <a:rPr lang="en-GB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water use </a:t>
            </a:r>
            <a:endParaRPr lang="de-AT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spcBef>
                <a:spcPts val="1200"/>
              </a:spcBef>
            </a:pP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Hydrology</a:t>
            </a:r>
            <a:r>
              <a:rPr lang="de-AT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Hydrological </a:t>
            </a:r>
            <a:r>
              <a:rPr lang="en-GB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processes as a foundation for all water related planning and constructions; focus on discharge </a:t>
            </a:r>
            <a:endParaRPr lang="de-AT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spcBef>
                <a:spcPts val="1200"/>
              </a:spcBef>
            </a:pP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Hydraulic</a:t>
            </a:r>
            <a:r>
              <a:rPr lang="de-AT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engineering</a:t>
            </a:r>
            <a:r>
              <a:rPr lang="de-AT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Selection </a:t>
            </a:r>
            <a:r>
              <a:rPr lang="en-GB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of technical measures to support economic and social 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interests, considering the </a:t>
            </a:r>
            <a:r>
              <a:rPr lang="en-GB" sz="2600" dirty="0">
                <a:solidFill>
                  <a:srgbClr val="002060"/>
                </a:solidFill>
                <a:latin typeface="Book Antiqua" panose="02040602050305030304" pitchFamily="18" charset="0"/>
              </a:rPr>
              <a:t>ecological </a:t>
            </a:r>
            <a:r>
              <a:rPr lang="en-GB" sz="26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functionality</a:t>
            </a:r>
            <a:endParaRPr lang="de-AT" sz="26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5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Related projects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8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Floods</a:t>
            </a:r>
            <a:r>
              <a:rPr lang="de-AT" sz="28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8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documentation</a:t>
            </a:r>
            <a:r>
              <a:rPr lang="de-AT" sz="28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June 2013 </a:t>
            </a:r>
            <a:endParaRPr lang="de-AT" sz="2800" i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precipitation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b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discharge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de-AT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Documentation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b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inundated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areas</a:t>
            </a:r>
            <a:r>
              <a:rPr lang="de-AT" sz="2000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sz="20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de-AT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sediment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budget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b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morphology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de-AT" sz="20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Effects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b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implemented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protective</a:t>
            </a:r>
            <a:r>
              <a:rPr lang="de-AT" sz="2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measures</a:t>
            </a:r>
            <a:endParaRPr lang="de-AT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3" name="Grafik 12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3578"/>
          <a:stretch/>
        </p:blipFill>
        <p:spPr bwMode="auto">
          <a:xfrm>
            <a:off x="4343400" y="2057400"/>
            <a:ext cx="4020820" cy="2215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" b="7781"/>
          <a:stretch/>
        </p:blipFill>
        <p:spPr bwMode="auto">
          <a:xfrm>
            <a:off x="4876800" y="3962400"/>
            <a:ext cx="3891915" cy="23459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3848100" y="6099397"/>
            <a:ext cx="990600" cy="199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de-AT" sz="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(BMLFUW, 2015)</a:t>
            </a:r>
            <a:endParaRPr lang="de-AT" sz="9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Related projects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sz="28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Flood</a:t>
            </a:r>
            <a:r>
              <a:rPr lang="de-AT" sz="28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8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risk</a:t>
            </a:r>
            <a:r>
              <a:rPr lang="de-AT" sz="28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I </a:t>
            </a:r>
            <a:r>
              <a:rPr lang="de-AT" sz="28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and</a:t>
            </a:r>
            <a:r>
              <a:rPr lang="de-AT" sz="2800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II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Analysis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natural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hazard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documentations</a:t>
            </a:r>
            <a:endParaRPr lang="de-A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Recommendations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for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future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improvements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b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(„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lessons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learned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“)</a:t>
            </a:r>
          </a:p>
          <a:p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of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effective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b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implementation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strategies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sz="24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for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integrated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flood</a:t>
            </a:r>
            <a: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/>
            </a:r>
            <a:br>
              <a:rPr lang="de-AT" sz="2400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de-AT" sz="24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management</a:t>
            </a:r>
            <a:endParaRPr lang="de-AT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318615" cy="292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953000" y="6096872"/>
            <a:ext cx="990600" cy="199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de-AT" sz="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(BMLFUW, 2004)</a:t>
            </a:r>
            <a:endParaRPr lang="de-AT" sz="9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4700"/>
            <a:ext cx="8229600" cy="7493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Related projects</a:t>
            </a:r>
            <a:endParaRPr lang="bs-Latn-BA" sz="32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AT" sz="2800" i="1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PRO_Floodplain</a:t>
            </a:r>
            <a:endParaRPr lang="de-AT" sz="2800" i="1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GB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Investigation of the effects of non-structural flood protections measures (dyke displacements, reconnection of floodplains,…) </a:t>
            </a:r>
          </a:p>
          <a:p>
            <a:r>
              <a:rPr lang="en-GB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Integrated evaluation of existing and potential floodplains in terms of hydrology, hydraulics, ecology and sociology</a:t>
            </a:r>
          </a:p>
          <a:p>
            <a:r>
              <a:rPr lang="en-GB" sz="2000" dirty="0">
                <a:solidFill>
                  <a:srgbClr val="002060"/>
                </a:solidFill>
                <a:latin typeface="Book Antiqua" panose="02040602050305030304" pitchFamily="18" charset="0"/>
              </a:rPr>
              <a:t>Summarising presentation within the </a:t>
            </a:r>
            <a:r>
              <a:rPr lang="en-GB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Floodplain Evaluation Matrix (FEM)</a:t>
            </a:r>
          </a:p>
          <a:p>
            <a:pPr marL="0" indent="0">
              <a:buNone/>
            </a:pPr>
            <a:endParaRPr lang="bs-Latn-BA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38600"/>
            <a:ext cx="4978537" cy="258234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464437" y="6107498"/>
            <a:ext cx="990600" cy="1998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de-AT" sz="9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(BMLFUW, 2014)</a:t>
            </a:r>
            <a:endParaRPr lang="de-AT" sz="9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5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Bildschirmpräsentation (4:3)</PresentationFormat>
  <Paragraphs>118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 Theme</vt:lpstr>
      <vt:lpstr>Development of master curricula for natural disasters risk management in Western Balkan countries</vt:lpstr>
      <vt:lpstr>Mission Statement</vt:lpstr>
      <vt:lpstr>Facts &amp; Figures</vt:lpstr>
      <vt:lpstr>Organisation</vt:lpstr>
      <vt:lpstr>Study programs</vt:lpstr>
      <vt:lpstr>Research fields</vt:lpstr>
      <vt:lpstr>Related projects</vt:lpstr>
      <vt:lpstr>Related projects</vt:lpstr>
      <vt:lpstr>Related projects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Kurt Glock</cp:lastModifiedBy>
  <cp:revision>74</cp:revision>
  <dcterms:created xsi:type="dcterms:W3CDTF">2006-08-16T00:00:00Z</dcterms:created>
  <dcterms:modified xsi:type="dcterms:W3CDTF">2016-12-13T10:00:59Z</dcterms:modified>
</cp:coreProperties>
</file>